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73" r:id="rId4"/>
    <p:sldId id="272" r:id="rId5"/>
    <p:sldId id="274" r:id="rId6"/>
    <p:sldId id="281" r:id="rId7"/>
    <p:sldId id="275" r:id="rId8"/>
    <p:sldId id="282" r:id="rId9"/>
    <p:sldId id="259" r:id="rId10"/>
    <p:sldId id="271" r:id="rId11"/>
    <p:sldId id="268" r:id="rId12"/>
    <p:sldId id="267" r:id="rId13"/>
    <p:sldId id="265" r:id="rId14"/>
    <p:sldId id="269" r:id="rId15"/>
    <p:sldId id="270" r:id="rId16"/>
  </p:sldIdLst>
  <p:sldSz cx="18288000" cy="10287000"/>
  <p:notesSz cx="6858000" cy="9144000"/>
  <p:embeddedFontLst>
    <p:embeddedFont>
      <p:font typeface="Clear Sans" panose="020B0604020202020204" charset="0"/>
      <p:regular r:id="rId17"/>
    </p:embeddedFont>
    <p:embeddedFont>
      <p:font typeface="Tenor Sans" panose="020B0604020202020204" charset="0"/>
      <p:regular r:id="rId18"/>
    </p:embeddedFont>
    <p:embeddedFont>
      <p:font typeface="Ubuntu" panose="020B0504030602030204" pitchFamily="34" charset="0"/>
      <p:regular r:id="rId19"/>
      <p:bold r:id="rId20"/>
      <p:italic r:id="rId21"/>
      <p:boldItalic r:id="rId22"/>
    </p:embeddedFont>
    <p:embeddedFont>
      <p:font typeface="Ubuntu Bold" panose="020B0804030602030204" pitchFamily="34" charset="0"/>
      <p:bold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79" autoAdjust="0"/>
    <p:restoredTop sz="94622" autoAdjust="0"/>
  </p:normalViewPr>
  <p:slideViewPr>
    <p:cSldViewPr>
      <p:cViewPr varScale="1">
        <p:scale>
          <a:sx n="53" d="100"/>
          <a:sy n="53" d="100"/>
        </p:scale>
        <p:origin x="787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https://www.youtube.com/embed/Y8n6Rv8bVwM?feature=oembed" TargetMode="External"/><Relationship Id="rId1" Type="http://schemas.openxmlformats.org/officeDocument/2006/relationships/video" Target="https://www.youtube.com/embed/55EXbcjP1nk?feature=oembed" TargetMode="Externa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91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6750" y="2894262"/>
            <a:ext cx="10951060" cy="5173290"/>
            <a:chOff x="0" y="0"/>
            <a:chExt cx="14601413" cy="6897720"/>
          </a:xfrm>
        </p:grpSpPr>
        <p:sp>
          <p:nvSpPr>
            <p:cNvPr id="3" name="TextBox 3"/>
            <p:cNvSpPr txBox="1"/>
            <p:nvPr/>
          </p:nvSpPr>
          <p:spPr>
            <a:xfrm>
              <a:off x="0" y="190500"/>
              <a:ext cx="14601413" cy="5499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10500"/>
                </a:lnSpc>
              </a:pPr>
              <a:r>
                <a:rPr lang="en-US" sz="10500" spc="-210" dirty="0">
                  <a:solidFill>
                    <a:srgbClr val="FFFFFF"/>
                  </a:solidFill>
                  <a:latin typeface="Tenor Sans"/>
                  <a:ea typeface="Tenor Sans"/>
                  <a:cs typeface="Tenor Sans"/>
                  <a:sym typeface="Tenor Sans"/>
                </a:rPr>
                <a:t>High Conflict: </a:t>
              </a:r>
            </a:p>
            <a:p>
              <a:pPr marL="0" lvl="0" indent="0" algn="l">
                <a:lnSpc>
                  <a:spcPts val="10500"/>
                </a:lnSpc>
              </a:pPr>
              <a:r>
                <a:rPr lang="en-US" sz="10500" spc="-210" dirty="0">
                  <a:solidFill>
                    <a:srgbClr val="FFFFFF"/>
                  </a:solidFill>
                  <a:latin typeface="Tenor Sans"/>
                  <a:ea typeface="Tenor Sans"/>
                  <a:cs typeface="Tenor Sans"/>
                  <a:sym typeface="Tenor Sans"/>
                </a:rPr>
                <a:t>A C-IQ Perspective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199644"/>
              <a:ext cx="13017500" cy="6980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480"/>
                </a:lnSpc>
                <a:spcBef>
                  <a:spcPct val="0"/>
                </a:spcBef>
              </a:pPr>
              <a:r>
                <a:rPr lang="en-US" sz="3200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Dorothy and Pippa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172950" y="0"/>
            <a:ext cx="6115050" cy="10287000"/>
            <a:chOff x="0" y="0"/>
            <a:chExt cx="947381" cy="15937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47381" cy="1593725"/>
            </a:xfrm>
            <a:custGeom>
              <a:avLst/>
              <a:gdLst/>
              <a:ahLst/>
              <a:cxnLst/>
              <a:rect l="l" t="t" r="r" b="b"/>
              <a:pathLst>
                <a:path w="947381" h="1593725">
                  <a:moveTo>
                    <a:pt x="0" y="0"/>
                  </a:moveTo>
                  <a:lnTo>
                    <a:pt x="947381" y="0"/>
                  </a:lnTo>
                  <a:lnTo>
                    <a:pt x="947381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t="-58" b="-58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Freeform 7"/>
          <p:cNvSpPr/>
          <p:nvPr/>
        </p:nvSpPr>
        <p:spPr>
          <a:xfrm>
            <a:off x="8774635" y="7396104"/>
            <a:ext cx="6274865" cy="4114800"/>
          </a:xfrm>
          <a:custGeom>
            <a:avLst/>
            <a:gdLst/>
            <a:ahLst/>
            <a:cxnLst/>
            <a:rect l="l" t="t" r="r" b="b"/>
            <a:pathLst>
              <a:path w="6274865" h="4114800">
                <a:moveTo>
                  <a:pt x="0" y="0"/>
                </a:moveTo>
                <a:lnTo>
                  <a:pt x="6274865" y="0"/>
                </a:lnTo>
                <a:lnTo>
                  <a:pt x="627486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9E90EB45-EEE9-4563-8179-65EF62AE0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nline Media 3" title="Tips For Sending Emails To High Conflict Ex">
            <a:hlinkClick r:id="" action="ppaction://media"/>
            <a:extLst>
              <a:ext uri="{FF2B5EF4-FFF2-40B4-BE49-F238E27FC236}">
                <a16:creationId xmlns:a16="http://schemas.microsoft.com/office/drawing/2014/main" id="{F37241E0-1A16-22F3-C486-34DA5CAFA05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0932985" y="965200"/>
            <a:ext cx="4721478" cy="8356599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23D0EF74-AD1E-4FD9-914D-8EC9058EB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5518" y="720090"/>
            <a:ext cx="16856964" cy="884682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nline Media 4" title="Identify High Conflict Individuals | Bill Eddy &amp; Dr. Andrew Huberman">
            <a:hlinkClick r:id="" action="ppaction://media"/>
            <a:extLst>
              <a:ext uri="{FF2B5EF4-FFF2-40B4-BE49-F238E27FC236}">
                <a16:creationId xmlns:a16="http://schemas.microsoft.com/office/drawing/2014/main" id="{DDCC7D97-BB47-3755-9AFF-A9BC8F36E623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5"/>
          <a:stretch>
            <a:fillRect/>
          </a:stretch>
        </p:blipFill>
        <p:spPr>
          <a:xfrm>
            <a:off x="2633534" y="965200"/>
            <a:ext cx="4721478" cy="8356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920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91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37432" y="7200900"/>
            <a:ext cx="6274865" cy="4114800"/>
          </a:xfrm>
          <a:custGeom>
            <a:avLst/>
            <a:gdLst/>
            <a:ahLst/>
            <a:cxnLst/>
            <a:rect l="l" t="t" r="r" b="b"/>
            <a:pathLst>
              <a:path w="6274865" h="4114800">
                <a:moveTo>
                  <a:pt x="0" y="0"/>
                </a:moveTo>
                <a:lnTo>
                  <a:pt x="6274864" y="0"/>
                </a:lnTo>
                <a:lnTo>
                  <a:pt x="62748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259" b="-92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TextBox 4"/>
          <p:cNvSpPr txBox="1"/>
          <p:nvPr/>
        </p:nvSpPr>
        <p:spPr>
          <a:xfrm>
            <a:off x="666750" y="1562086"/>
            <a:ext cx="10100899" cy="6309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399"/>
              </a:lnSpc>
            </a:pPr>
            <a:r>
              <a:rPr lang="en-US" sz="6999" spc="-139" dirty="0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Discussion Prompts</a:t>
            </a:r>
          </a:p>
          <a:p>
            <a:pPr marL="0" lvl="0" indent="0" algn="l">
              <a:lnSpc>
                <a:spcPts val="8399"/>
              </a:lnSpc>
            </a:pPr>
            <a:endParaRPr lang="en-US" sz="6999" spc="-139" dirty="0">
              <a:solidFill>
                <a:srgbClr val="FFFFFF"/>
              </a:solidFill>
              <a:latin typeface="Tenor Sans"/>
              <a:ea typeface="Tenor Sans"/>
              <a:cs typeface="Tenor Sans"/>
              <a:sym typeface="Tenor Sans"/>
            </a:endParaRPr>
          </a:p>
          <a:p>
            <a:pPr marL="0" lvl="0" indent="0" algn="l">
              <a:lnSpc>
                <a:spcPts val="5400"/>
              </a:lnSpc>
            </a:pPr>
            <a:r>
              <a:rPr lang="en-US" sz="4500" spc="-90" dirty="0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Think of a time you were on the receiving end of High Conflict either personally or witnessed? </a:t>
            </a:r>
          </a:p>
          <a:p>
            <a:pPr marL="0" lvl="0" indent="0" algn="l">
              <a:lnSpc>
                <a:spcPts val="5400"/>
              </a:lnSpc>
            </a:pPr>
            <a:endParaRPr lang="en-US" sz="4500" spc="-90" dirty="0">
              <a:solidFill>
                <a:srgbClr val="FFFFFF"/>
              </a:solidFill>
              <a:latin typeface="Tenor Sans"/>
              <a:ea typeface="Tenor Sans"/>
              <a:cs typeface="Tenor Sans"/>
              <a:sym typeface="Tenor Sans"/>
            </a:endParaRPr>
          </a:p>
          <a:p>
            <a:pPr marL="0" lvl="0" indent="0" algn="l">
              <a:lnSpc>
                <a:spcPts val="5400"/>
              </a:lnSpc>
            </a:pPr>
            <a:r>
              <a:rPr lang="en-US" sz="4500" spc="-90" dirty="0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What was going on for you? How did it relate to C-IQ &amp; neuroscience?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91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150568" y="7200900"/>
            <a:ext cx="6274865" cy="4114800"/>
          </a:xfrm>
          <a:custGeom>
            <a:avLst/>
            <a:gdLst/>
            <a:ahLst/>
            <a:cxnLst/>
            <a:rect l="l" t="t" r="r" b="b"/>
            <a:pathLst>
              <a:path w="6274865" h="4114800">
                <a:moveTo>
                  <a:pt x="0" y="0"/>
                </a:moveTo>
                <a:lnTo>
                  <a:pt x="6274864" y="0"/>
                </a:lnTo>
                <a:lnTo>
                  <a:pt x="62748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6824" y="7591782"/>
            <a:ext cx="18288000" cy="10279380"/>
          </a:xfrm>
          <a:custGeom>
            <a:avLst/>
            <a:gdLst/>
            <a:ahLst/>
            <a:cxnLst/>
            <a:rect l="l" t="t" r="r" b="b"/>
            <a:pathLst>
              <a:path w="18288000" h="10279380">
                <a:moveTo>
                  <a:pt x="0" y="0"/>
                </a:moveTo>
                <a:lnTo>
                  <a:pt x="18288000" y="0"/>
                </a:lnTo>
                <a:lnTo>
                  <a:pt x="18288000" y="10279380"/>
                </a:lnTo>
                <a:lnTo>
                  <a:pt x="0" y="102793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24C288-9988-7C86-AA31-154E64D8C3DE}"/>
              </a:ext>
            </a:extLst>
          </p:cNvPr>
          <p:cNvSpPr txBox="1"/>
          <p:nvPr/>
        </p:nvSpPr>
        <p:spPr>
          <a:xfrm>
            <a:off x="1219200" y="266700"/>
            <a:ext cx="14249400" cy="7325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</a:rPr>
              <a:t>Amygdala Hijack</a:t>
            </a:r>
          </a:p>
          <a:p>
            <a:r>
              <a:rPr lang="en-US" sz="3200" dirty="0">
                <a:solidFill>
                  <a:schemeClr val="bg1"/>
                </a:solidFill>
              </a:rPr>
              <a:t>I experienced an amygdala response (threat detection)</a:t>
            </a:r>
          </a:p>
          <a:p>
            <a:r>
              <a:rPr lang="en-US" sz="3200" dirty="0">
                <a:solidFill>
                  <a:schemeClr val="bg1"/>
                </a:solidFill>
              </a:rPr>
              <a:t>This triggered fight, flight, or freeze</a:t>
            </a:r>
          </a:p>
          <a:p>
            <a:r>
              <a:rPr lang="en-US" sz="3200" b="1" dirty="0">
                <a:solidFill>
                  <a:schemeClr val="bg1"/>
                </a:solidFill>
              </a:rPr>
              <a:t>Cortisol vs Oxytocin</a:t>
            </a:r>
          </a:p>
          <a:p>
            <a:r>
              <a:rPr lang="en-US" sz="3200" dirty="0">
                <a:solidFill>
                  <a:schemeClr val="bg1"/>
                </a:solidFill>
              </a:rPr>
              <a:t>Increased cortisol (stress hormone)</a:t>
            </a:r>
          </a:p>
          <a:p>
            <a:r>
              <a:rPr lang="en-US" sz="3200" dirty="0">
                <a:solidFill>
                  <a:schemeClr val="bg1"/>
                </a:solidFill>
              </a:rPr>
              <a:t>Reduced oxytocin (trust/connection hormone)</a:t>
            </a:r>
          </a:p>
          <a:p>
            <a:r>
              <a:rPr lang="en-US" sz="3200" b="1" dirty="0">
                <a:solidFill>
                  <a:schemeClr val="bg1"/>
                </a:solidFill>
              </a:rPr>
              <a:t>Impact on Thinking</a:t>
            </a:r>
          </a:p>
          <a:p>
            <a:r>
              <a:rPr lang="en-US" sz="3200" dirty="0">
                <a:solidFill>
                  <a:schemeClr val="bg1"/>
                </a:solidFill>
              </a:rPr>
              <a:t>Reduced access to:</a:t>
            </a:r>
          </a:p>
          <a:p>
            <a:r>
              <a:rPr lang="en-US" sz="3200" dirty="0">
                <a:solidFill>
                  <a:schemeClr val="bg1"/>
                </a:solidFill>
              </a:rPr>
              <a:t>Prefrontal cortex (reasoning, empathy, decision-making)</a:t>
            </a:r>
          </a:p>
          <a:p>
            <a:r>
              <a:rPr lang="en-US" sz="3200" dirty="0">
                <a:solidFill>
                  <a:schemeClr val="bg1"/>
                </a:solidFill>
              </a:rPr>
              <a:t>Result:</a:t>
            </a:r>
          </a:p>
          <a:p>
            <a:r>
              <a:rPr lang="en-US" sz="3200" dirty="0">
                <a:solidFill>
                  <a:schemeClr val="bg1"/>
                </a:solidFill>
              </a:rPr>
              <a:t>	Less rational thinking</a:t>
            </a:r>
          </a:p>
          <a:p>
            <a:r>
              <a:rPr lang="en-US" sz="3200" dirty="0">
                <a:solidFill>
                  <a:schemeClr val="bg1"/>
                </a:solidFill>
              </a:rPr>
              <a:t>	More reactive </a:t>
            </a:r>
            <a:r>
              <a:rPr lang="en-US" sz="3200" dirty="0" err="1">
                <a:solidFill>
                  <a:schemeClr val="bg1"/>
                </a:solidFill>
              </a:rPr>
              <a:t>behaviour</a:t>
            </a:r>
            <a:endParaRPr lang="en-US" sz="3200" dirty="0">
              <a:solidFill>
                <a:schemeClr val="bg1"/>
              </a:solidFill>
            </a:endParaRPr>
          </a:p>
          <a:p>
            <a:r>
              <a:rPr lang="en-US" sz="3200" b="1" dirty="0" err="1">
                <a:solidFill>
                  <a:schemeClr val="bg1"/>
                </a:solidFill>
              </a:rPr>
              <a:t>Insight:“</a:t>
            </a:r>
            <a:r>
              <a:rPr lang="en-US" sz="3200" dirty="0" err="1">
                <a:solidFill>
                  <a:schemeClr val="bg1"/>
                </a:solidFill>
              </a:rPr>
              <a:t>I</a:t>
            </a:r>
            <a:r>
              <a:rPr lang="en-US" sz="3200" dirty="0">
                <a:solidFill>
                  <a:schemeClr val="bg1"/>
                </a:solidFill>
              </a:rPr>
              <a:t> wasn’t choosing my response—I was reacting biologically to perceived threat.”</a:t>
            </a:r>
            <a:endParaRPr lang="en-GB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91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65714" y="385633"/>
            <a:ext cx="17822286" cy="86100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920"/>
              </a:lnSpc>
            </a:pPr>
            <a:r>
              <a:rPr lang="en-US" sz="6600" dirty="0">
                <a:solidFill>
                  <a:schemeClr val="bg1"/>
                </a:solidFill>
              </a:rPr>
              <a:t>What would you do differently now?</a:t>
            </a:r>
            <a:r>
              <a:rPr lang="en-US" sz="6600" spc="-132" dirty="0">
                <a:solidFill>
                  <a:schemeClr val="bg1"/>
                </a:solidFill>
                <a:latin typeface="Tenor Sans"/>
                <a:ea typeface="Tenor Sans"/>
                <a:cs typeface="Tenor Sans"/>
                <a:sym typeface="Tenor Sans"/>
              </a:rPr>
              <a:t>?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Self-Regulation</a:t>
            </a:r>
          </a:p>
          <a:p>
            <a:r>
              <a:rPr lang="en-US" sz="2800" dirty="0">
                <a:solidFill>
                  <a:schemeClr val="bg1"/>
                </a:solidFill>
              </a:rPr>
              <a:t>Pause and </a:t>
            </a:r>
            <a:r>
              <a:rPr lang="en-US" sz="2800" b="1" dirty="0">
                <a:solidFill>
                  <a:schemeClr val="bg1"/>
                </a:solidFill>
              </a:rPr>
              <a:t>notice physiological response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</a:p>
          <a:p>
            <a:r>
              <a:rPr lang="en-US" sz="2800" dirty="0">
                <a:solidFill>
                  <a:schemeClr val="bg1"/>
                </a:solidFill>
              </a:rPr>
              <a:t>Use breathing or grounding to </a:t>
            </a:r>
            <a:r>
              <a:rPr lang="en-US" sz="2800" b="1" dirty="0">
                <a:solidFill>
                  <a:schemeClr val="bg1"/>
                </a:solidFill>
              </a:rPr>
              <a:t>reduce threat response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Apply BIFF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Use C-IQ Skills</a:t>
            </a:r>
          </a:p>
          <a:p>
            <a:r>
              <a:rPr lang="en-US" sz="2800" dirty="0">
                <a:solidFill>
                  <a:schemeClr val="bg1"/>
                </a:solidFill>
              </a:rPr>
              <a:t>Shift to: </a:t>
            </a:r>
          </a:p>
          <a:p>
            <a:pPr lvl="1"/>
            <a:r>
              <a:rPr lang="en-US" sz="2800" b="1" dirty="0">
                <a:solidFill>
                  <a:schemeClr val="bg1"/>
                </a:solidFill>
              </a:rPr>
              <a:t>Curiosity over defensiveness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</a:p>
          <a:p>
            <a:pPr lvl="1"/>
            <a:r>
              <a:rPr lang="en-US" sz="2800" dirty="0">
                <a:solidFill>
                  <a:schemeClr val="bg1"/>
                </a:solidFill>
              </a:rPr>
              <a:t>“Help me understand…” </a:t>
            </a:r>
          </a:p>
          <a:p>
            <a:pPr lvl="1"/>
            <a:r>
              <a:rPr lang="en-US" sz="2800" dirty="0">
                <a:solidFill>
                  <a:schemeClr val="bg1"/>
                </a:solidFill>
              </a:rPr>
              <a:t>“What’s most important here?” 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Reframe the Situation</a:t>
            </a:r>
          </a:p>
          <a:p>
            <a:r>
              <a:rPr lang="en-US" sz="2800" dirty="0">
                <a:solidFill>
                  <a:schemeClr val="bg1"/>
                </a:solidFill>
              </a:rPr>
              <a:t>See </a:t>
            </a:r>
            <a:r>
              <a:rPr lang="en-US" sz="2800" dirty="0" err="1">
                <a:solidFill>
                  <a:schemeClr val="bg1"/>
                </a:solidFill>
              </a:rPr>
              <a:t>behaviour</a:t>
            </a:r>
            <a:r>
              <a:rPr lang="en-US" sz="2800" dirty="0">
                <a:solidFill>
                  <a:schemeClr val="bg1"/>
                </a:solidFill>
              </a:rPr>
              <a:t> as: </a:t>
            </a:r>
          </a:p>
          <a:p>
            <a:pPr lvl="1"/>
            <a:r>
              <a:rPr lang="en-US" sz="2800" b="1" dirty="0">
                <a:solidFill>
                  <a:schemeClr val="bg1"/>
                </a:solidFill>
              </a:rPr>
              <a:t>Stress response, not personal attack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Insight:</a:t>
            </a:r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“If I regulate myself first, I can influence the conversation instead of escalating it.”</a:t>
            </a:r>
          </a:p>
          <a:p>
            <a:pPr algn="l">
              <a:lnSpc>
                <a:spcPts val="6120"/>
              </a:lnSpc>
            </a:pPr>
            <a:endParaRPr lang="en-US" sz="6600" spc="-132" dirty="0">
              <a:solidFill>
                <a:srgbClr val="FDFEFE"/>
              </a:solidFill>
              <a:latin typeface="Tenor Sans"/>
              <a:ea typeface="Tenor Sans"/>
              <a:cs typeface="Tenor Sans"/>
              <a:sym typeface="Tenor Sans"/>
            </a:endParaRPr>
          </a:p>
          <a:p>
            <a:pPr marL="0" lvl="0" indent="0" algn="l">
              <a:lnSpc>
                <a:spcPts val="6120"/>
              </a:lnSpc>
            </a:pPr>
            <a:endParaRPr lang="en-US" sz="5100" spc="-102" dirty="0">
              <a:solidFill>
                <a:srgbClr val="FDFEFE"/>
              </a:solidFill>
              <a:latin typeface="Tenor Sans"/>
              <a:ea typeface="Tenor Sans"/>
              <a:cs typeface="Tenor Sans"/>
              <a:sym typeface="Tenor Sa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2926989">
            <a:off x="-25871736" y="-9412509"/>
            <a:ext cx="27274407" cy="25058977"/>
          </a:xfrm>
          <a:custGeom>
            <a:avLst/>
            <a:gdLst/>
            <a:ahLst/>
            <a:cxnLst/>
            <a:rect l="l" t="t" r="r" b="b"/>
            <a:pathLst>
              <a:path w="27274407" h="25058977">
                <a:moveTo>
                  <a:pt x="0" y="0"/>
                </a:moveTo>
                <a:lnTo>
                  <a:pt x="27274407" y="0"/>
                </a:lnTo>
                <a:lnTo>
                  <a:pt x="27274407" y="25058977"/>
                </a:lnTo>
                <a:lnTo>
                  <a:pt x="0" y="250589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Box 4"/>
          <p:cNvSpPr txBox="1"/>
          <p:nvPr/>
        </p:nvSpPr>
        <p:spPr>
          <a:xfrm>
            <a:off x="2444551" y="1907304"/>
            <a:ext cx="12754819" cy="1209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599"/>
              </a:lnSpc>
            </a:pPr>
            <a:r>
              <a:rPr lang="en-US" sz="7999" spc="-159">
                <a:solidFill>
                  <a:srgbClr val="FEFFFE"/>
                </a:solidFill>
                <a:latin typeface="Clear Sans"/>
                <a:ea typeface="Clear Sans"/>
                <a:cs typeface="Clear Sans"/>
                <a:sym typeface="Clear Sans"/>
              </a:rPr>
              <a:t>Key Takeaways - Check out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36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81000" y="0"/>
            <a:ext cx="17754600" cy="34368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71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buntu" panose="020B060402020202020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671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" panose="020B0604020202020204" charset="0"/>
                <a:ea typeface="+mn-ea"/>
                <a:cs typeface="+mn-cs"/>
              </a:rPr>
              <a:t>Don’t take it personally – This is not about you!</a:t>
            </a:r>
          </a:p>
          <a:p>
            <a:pPr marL="0" marR="0" lvl="0" indent="0" algn="l" defTabSz="914400" rtl="0" eaLnBrk="1" fontAlgn="auto" latinLnBrk="0" hangingPunct="1">
              <a:lnSpc>
                <a:spcPts val="671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buntu" panose="020B060402020202020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671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buntu" panose="020B0604020202020204" charset="0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14350" y="403984"/>
            <a:ext cx="17259300" cy="12329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Bold"/>
                <a:ea typeface="+mn-ea"/>
                <a:cs typeface="+mn-cs"/>
              </a:rPr>
              <a:t>Social Media 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buntu Bold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8454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2D3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3976128"/>
            <a:ext cx="3008454" cy="2837574"/>
            <a:chOff x="0" y="0"/>
            <a:chExt cx="6350000" cy="598932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5989320"/>
            </a:xfrm>
            <a:custGeom>
              <a:avLst/>
              <a:gdLst/>
              <a:ahLst/>
              <a:cxnLst/>
              <a:rect l="l" t="t" r="r" b="b"/>
              <a:pathLst>
                <a:path w="6350000" h="5989320">
                  <a:moveTo>
                    <a:pt x="5332730" y="0"/>
                  </a:moveTo>
                  <a:lnTo>
                    <a:pt x="1017270" y="0"/>
                  </a:lnTo>
                  <a:cubicBezTo>
                    <a:pt x="455930" y="0"/>
                    <a:pt x="0" y="455930"/>
                    <a:pt x="0" y="1017270"/>
                  </a:cubicBezTo>
                  <a:lnTo>
                    <a:pt x="0" y="3679190"/>
                  </a:lnTo>
                  <a:cubicBezTo>
                    <a:pt x="0" y="4240530"/>
                    <a:pt x="455930" y="4696460"/>
                    <a:pt x="1017270" y="4696460"/>
                  </a:cubicBezTo>
                  <a:lnTo>
                    <a:pt x="1800860" y="4696460"/>
                  </a:lnTo>
                  <a:lnTo>
                    <a:pt x="1800860" y="5989320"/>
                  </a:lnTo>
                  <a:lnTo>
                    <a:pt x="2532380" y="4696460"/>
                  </a:lnTo>
                  <a:lnTo>
                    <a:pt x="5332730" y="4696460"/>
                  </a:lnTo>
                  <a:cubicBezTo>
                    <a:pt x="5894070" y="4696460"/>
                    <a:pt x="6350000" y="4240530"/>
                    <a:pt x="6350000" y="3679190"/>
                  </a:cubicBezTo>
                  <a:lnTo>
                    <a:pt x="6350000" y="1017270"/>
                  </a:lnTo>
                  <a:cubicBezTo>
                    <a:pt x="6350000" y="455930"/>
                    <a:pt x="5895340" y="0"/>
                    <a:pt x="5332730" y="0"/>
                  </a:cubicBezTo>
                  <a:lnTo>
                    <a:pt x="5332730" y="0"/>
                  </a:lnTo>
                  <a:close/>
                </a:path>
              </a:pathLst>
            </a:custGeom>
            <a:solidFill>
              <a:srgbClr val="1A5B79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2888617" y="561049"/>
            <a:ext cx="13041235" cy="12847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1A5B79"/>
                </a:solidFill>
                <a:effectLst/>
                <a:uLnTx/>
                <a:uFillTx/>
                <a:latin typeface="Ubuntu Bold"/>
                <a:ea typeface="+mn-ea"/>
                <a:cs typeface="+mn-cs"/>
              </a:rPr>
              <a:t>High Conflict Behaviour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2489774"/>
            <a:ext cx="17259300" cy="1687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71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1A5B79"/>
                </a:solidFill>
                <a:effectLst/>
                <a:uLnTx/>
                <a:uFillTx/>
                <a:latin typeface="Ubuntu Bold"/>
                <a:ea typeface="+mn-ea"/>
                <a:cs typeface="+mn-cs"/>
              </a:rPr>
              <a:t>Key characteristics </a:t>
            </a:r>
          </a:p>
          <a:p>
            <a:pPr marL="0" marR="0" lvl="0" indent="0" algn="l" defTabSz="914400" rtl="0" eaLnBrk="1" fontAlgn="auto" latinLnBrk="0" hangingPunct="1">
              <a:lnSpc>
                <a:spcPts val="671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1A5B79"/>
                </a:solidFill>
                <a:effectLst/>
                <a:uLnTx/>
                <a:uFillTx/>
                <a:latin typeface="Ubuntu Bold"/>
                <a:ea typeface="+mn-ea"/>
                <a:cs typeface="+mn-cs"/>
              </a:rPr>
              <a:t> 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5149096" y="3976128"/>
            <a:ext cx="3008454" cy="2837574"/>
            <a:chOff x="0" y="0"/>
            <a:chExt cx="6350000" cy="598932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5989320"/>
            </a:xfrm>
            <a:custGeom>
              <a:avLst/>
              <a:gdLst/>
              <a:ahLst/>
              <a:cxnLst/>
              <a:rect l="l" t="t" r="r" b="b"/>
              <a:pathLst>
                <a:path w="6350000" h="5989320">
                  <a:moveTo>
                    <a:pt x="5332730" y="0"/>
                  </a:moveTo>
                  <a:lnTo>
                    <a:pt x="1017270" y="0"/>
                  </a:lnTo>
                  <a:cubicBezTo>
                    <a:pt x="455930" y="0"/>
                    <a:pt x="0" y="455930"/>
                    <a:pt x="0" y="1017270"/>
                  </a:cubicBezTo>
                  <a:lnTo>
                    <a:pt x="0" y="3679190"/>
                  </a:lnTo>
                  <a:cubicBezTo>
                    <a:pt x="0" y="4240530"/>
                    <a:pt x="455930" y="4696460"/>
                    <a:pt x="1017270" y="4696460"/>
                  </a:cubicBezTo>
                  <a:lnTo>
                    <a:pt x="1800860" y="4696460"/>
                  </a:lnTo>
                  <a:lnTo>
                    <a:pt x="1800860" y="5989320"/>
                  </a:lnTo>
                  <a:lnTo>
                    <a:pt x="2532380" y="4696460"/>
                  </a:lnTo>
                  <a:lnTo>
                    <a:pt x="5332730" y="4696460"/>
                  </a:lnTo>
                  <a:cubicBezTo>
                    <a:pt x="5894070" y="4696460"/>
                    <a:pt x="6350000" y="4240530"/>
                    <a:pt x="6350000" y="3679190"/>
                  </a:cubicBezTo>
                  <a:lnTo>
                    <a:pt x="6350000" y="1017270"/>
                  </a:lnTo>
                  <a:cubicBezTo>
                    <a:pt x="6350000" y="455930"/>
                    <a:pt x="5895340" y="0"/>
                    <a:pt x="5332730" y="0"/>
                  </a:cubicBezTo>
                  <a:lnTo>
                    <a:pt x="5332730" y="0"/>
                  </a:lnTo>
                  <a:close/>
                </a:path>
              </a:pathLst>
            </a:custGeom>
            <a:solidFill>
              <a:srgbClr val="1A5B79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409235" y="3976128"/>
            <a:ext cx="3008454" cy="2837574"/>
            <a:chOff x="0" y="0"/>
            <a:chExt cx="6350000" cy="59893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5989320"/>
            </a:xfrm>
            <a:custGeom>
              <a:avLst/>
              <a:gdLst/>
              <a:ahLst/>
              <a:cxnLst/>
              <a:rect l="l" t="t" r="r" b="b"/>
              <a:pathLst>
                <a:path w="6350000" h="5989320">
                  <a:moveTo>
                    <a:pt x="5332730" y="0"/>
                  </a:moveTo>
                  <a:lnTo>
                    <a:pt x="1017270" y="0"/>
                  </a:lnTo>
                  <a:cubicBezTo>
                    <a:pt x="455930" y="0"/>
                    <a:pt x="0" y="455930"/>
                    <a:pt x="0" y="1017270"/>
                  </a:cubicBezTo>
                  <a:lnTo>
                    <a:pt x="0" y="3679190"/>
                  </a:lnTo>
                  <a:cubicBezTo>
                    <a:pt x="0" y="4240530"/>
                    <a:pt x="455930" y="4696460"/>
                    <a:pt x="1017270" y="4696460"/>
                  </a:cubicBezTo>
                  <a:lnTo>
                    <a:pt x="1800860" y="4696460"/>
                  </a:lnTo>
                  <a:lnTo>
                    <a:pt x="1800860" y="5989320"/>
                  </a:lnTo>
                  <a:lnTo>
                    <a:pt x="2532380" y="4696460"/>
                  </a:lnTo>
                  <a:lnTo>
                    <a:pt x="5332730" y="4696460"/>
                  </a:lnTo>
                  <a:cubicBezTo>
                    <a:pt x="5894070" y="4696460"/>
                    <a:pt x="6350000" y="4240530"/>
                    <a:pt x="6350000" y="3679190"/>
                  </a:cubicBezTo>
                  <a:lnTo>
                    <a:pt x="6350000" y="1017270"/>
                  </a:lnTo>
                  <a:cubicBezTo>
                    <a:pt x="6350000" y="455930"/>
                    <a:pt x="5895340" y="0"/>
                    <a:pt x="5332730" y="0"/>
                  </a:cubicBezTo>
                  <a:lnTo>
                    <a:pt x="5332730" y="0"/>
                  </a:lnTo>
                  <a:close/>
                </a:path>
              </a:pathLst>
            </a:custGeom>
            <a:solidFill>
              <a:srgbClr val="1A5B79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3408277" y="3976128"/>
            <a:ext cx="3008454" cy="2837574"/>
            <a:chOff x="0" y="0"/>
            <a:chExt cx="6350000" cy="598932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5989320"/>
            </a:xfrm>
            <a:custGeom>
              <a:avLst/>
              <a:gdLst/>
              <a:ahLst/>
              <a:cxnLst/>
              <a:rect l="l" t="t" r="r" b="b"/>
              <a:pathLst>
                <a:path w="6350000" h="5989320">
                  <a:moveTo>
                    <a:pt x="5332730" y="0"/>
                  </a:moveTo>
                  <a:lnTo>
                    <a:pt x="1017270" y="0"/>
                  </a:lnTo>
                  <a:cubicBezTo>
                    <a:pt x="455930" y="0"/>
                    <a:pt x="0" y="455930"/>
                    <a:pt x="0" y="1017270"/>
                  </a:cubicBezTo>
                  <a:lnTo>
                    <a:pt x="0" y="3679190"/>
                  </a:lnTo>
                  <a:cubicBezTo>
                    <a:pt x="0" y="4240530"/>
                    <a:pt x="455930" y="4696460"/>
                    <a:pt x="1017270" y="4696460"/>
                  </a:cubicBezTo>
                  <a:lnTo>
                    <a:pt x="1800860" y="4696460"/>
                  </a:lnTo>
                  <a:lnTo>
                    <a:pt x="1800860" y="5989320"/>
                  </a:lnTo>
                  <a:lnTo>
                    <a:pt x="2532380" y="4696460"/>
                  </a:lnTo>
                  <a:lnTo>
                    <a:pt x="5332730" y="4696460"/>
                  </a:lnTo>
                  <a:cubicBezTo>
                    <a:pt x="5894070" y="4696460"/>
                    <a:pt x="6350000" y="4240530"/>
                    <a:pt x="6350000" y="3679190"/>
                  </a:cubicBezTo>
                  <a:lnTo>
                    <a:pt x="6350000" y="1017270"/>
                  </a:lnTo>
                  <a:cubicBezTo>
                    <a:pt x="6350000" y="455930"/>
                    <a:pt x="5895340" y="0"/>
                    <a:pt x="5332730" y="0"/>
                  </a:cubicBezTo>
                  <a:lnTo>
                    <a:pt x="5332730" y="0"/>
                  </a:lnTo>
                  <a:close/>
                </a:path>
              </a:pathLst>
            </a:custGeom>
            <a:solidFill>
              <a:srgbClr val="1A5B79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028700" y="4585335"/>
            <a:ext cx="3008454" cy="558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40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"/>
                <a:ea typeface="+mn-ea"/>
                <a:cs typeface="+mn-cs"/>
              </a:rPr>
              <a:t>all or nothing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149096" y="4545330"/>
            <a:ext cx="3008454" cy="1110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40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"/>
                <a:ea typeface="+mn-ea"/>
                <a:cs typeface="+mn-cs"/>
              </a:rPr>
              <a:t>unmanaged emotion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409235" y="4545330"/>
            <a:ext cx="3008454" cy="1110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40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"/>
                <a:ea typeface="+mn-ea"/>
                <a:cs typeface="+mn-cs"/>
              </a:rPr>
              <a:t>extreme behaviours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3408277" y="4821555"/>
            <a:ext cx="3008454" cy="558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40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"/>
                <a:ea typeface="+mn-ea"/>
                <a:cs typeface="+mn-cs"/>
              </a:rPr>
              <a:t>blames others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81000" y="1866900"/>
            <a:ext cx="17259300" cy="34368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71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buntu" panose="020B060402020202020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671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" panose="020B0604020202020204" charset="0"/>
                <a:ea typeface="+mn-ea"/>
                <a:cs typeface="+mn-cs"/>
              </a:rPr>
              <a:t>Take control by modelling calm, respectful and polite behaviour</a:t>
            </a:r>
          </a:p>
          <a:p>
            <a:pPr marL="0" marR="0" lvl="0" indent="0" algn="l" defTabSz="914400" rtl="0" eaLnBrk="1" fontAlgn="auto" latinLnBrk="0" hangingPunct="1">
              <a:lnSpc>
                <a:spcPts val="671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buntu" panose="020B060402020202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907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00">
              <a:srgbClr val="006699"/>
            </a:gs>
            <a:gs pos="20000">
              <a:schemeClr val="accent1">
                <a:lumMod val="45000"/>
                <a:lumOff val="55000"/>
              </a:schemeClr>
            </a:gs>
            <a:gs pos="9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819400" y="403984"/>
            <a:ext cx="13693304" cy="12847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1A5B79"/>
                </a:solidFill>
                <a:effectLst/>
                <a:uLnTx/>
                <a:uFillTx/>
                <a:latin typeface="Ubuntu Bold"/>
                <a:ea typeface="+mn-ea"/>
                <a:cs typeface="+mn-cs"/>
              </a:rPr>
              <a:t> 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732791"/>
            <a:ext cx="17259300" cy="105875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buntu" panose="020B0504030602030204" pitchFamily="34" charset="0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1A5B79"/>
              </a:solidFill>
              <a:effectLst/>
              <a:uLnTx/>
              <a:uFillTx/>
              <a:latin typeface="Ubuntu" panose="020B0504030602030204" pitchFamily="34" charset="0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1A5B79"/>
              </a:solidFill>
              <a:effectLst/>
              <a:uLnTx/>
              <a:uFillTx/>
              <a:latin typeface="Ubuntu" panose="020B0504030602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A5B79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  </a:t>
            </a:r>
            <a:r>
              <a:rPr kumimoji="0" lang="en-GB" alt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1A5B79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“</a:t>
            </a:r>
            <a:r>
              <a:rPr kumimoji="0" lang="en-GB" sz="8000" b="0" i="0" u="none" strike="noStrike" kern="1200" cap="none" spc="0" normalizeH="0" baseline="0" noProof="0" dirty="0">
                <a:ln>
                  <a:noFill/>
                </a:ln>
                <a:solidFill>
                  <a:srgbClr val="1A5B79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The key to managing unacceptable complainant conduct is to manage your own response to it”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800" b="0" i="1" u="none" strike="noStrike" kern="1200" cap="none" spc="0" normalizeH="0" baseline="0" noProof="0" dirty="0">
              <a:ln>
                <a:noFill/>
              </a:ln>
              <a:solidFill>
                <a:srgbClr val="1A5B79"/>
              </a:solidFill>
              <a:effectLst/>
              <a:uLnTx/>
              <a:uFillTx/>
              <a:latin typeface="Ubuntu" panose="020B0504030602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1" u="none" strike="noStrike" kern="1200" cap="none" spc="0" normalizeH="0" baseline="0" noProof="0" dirty="0">
                <a:ln>
                  <a:noFill/>
                </a:ln>
                <a:solidFill>
                  <a:srgbClr val="1A5B79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NSW Ombudsman, 2009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1A5B79"/>
              </a:solidFill>
              <a:effectLst/>
              <a:uLnTx/>
              <a:uFillTx/>
              <a:latin typeface="Ubuntu" panose="020B0504030602030204" pitchFamily="34" charset="0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1A5B79"/>
              </a:solidFill>
              <a:effectLst/>
              <a:uLnTx/>
              <a:uFillTx/>
              <a:latin typeface="Ubuntu" panose="020B0504030602030204" pitchFamily="34" charset="0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1A5B79"/>
              </a:solidFill>
              <a:effectLst/>
              <a:uLnTx/>
              <a:uFillTx/>
              <a:latin typeface="Ubuntu" panose="020B0504030602030204" pitchFamily="34" charset="0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1A5B79"/>
              </a:solidFill>
              <a:effectLst/>
              <a:uLnTx/>
              <a:uFillTx/>
              <a:latin typeface="Ubuntu" panose="020B0504030602030204" pitchFamily="34" charset="0"/>
              <a:ea typeface="+mn-ea"/>
              <a:cs typeface="+mn-cs"/>
            </a:endParaRPr>
          </a:p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E68A1C-E869-40FB-9E84-189BE9DCE876}"/>
              </a:ext>
            </a:extLst>
          </p:cNvPr>
          <p:cNvSpPr txBox="1"/>
          <p:nvPr/>
        </p:nvSpPr>
        <p:spPr>
          <a:xfrm>
            <a:off x="4334889" y="669632"/>
            <a:ext cx="1066232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1A5B79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Manage </a:t>
            </a:r>
          </a:p>
        </p:txBody>
      </p:sp>
    </p:spTree>
    <p:extLst>
      <p:ext uri="{BB962C8B-B14F-4D97-AF65-F5344CB8AC3E}">
        <p14:creationId xmlns:p14="http://schemas.microsoft.com/office/powerpoint/2010/main" val="1066562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514350" y="419100"/>
            <a:ext cx="17259300" cy="25776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71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1A5B79"/>
              </a:solidFill>
              <a:effectLst/>
              <a:uLnTx/>
              <a:uFillTx/>
              <a:latin typeface="Ubuntu" panose="020B060402020202020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671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6699"/>
                </a:solidFill>
                <a:effectLst/>
                <a:uLnTx/>
                <a:uFillTx/>
                <a:latin typeface="Ubuntu" panose="020B0604020202020204" charset="0"/>
                <a:ea typeface="+mn-ea"/>
                <a:cs typeface="+mn-cs"/>
              </a:rPr>
              <a:t>Ensure you have support </a:t>
            </a:r>
          </a:p>
          <a:p>
            <a:pPr marL="0" marR="0" lvl="0" indent="0" algn="ctr" defTabSz="914400" rtl="0" eaLnBrk="1" fontAlgn="auto" latinLnBrk="0" hangingPunct="1">
              <a:lnSpc>
                <a:spcPts val="671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6699"/>
                </a:solidFill>
                <a:effectLst/>
                <a:uLnTx/>
                <a:uFillTx/>
                <a:latin typeface="Ubuntu" panose="020B0604020202020204" charset="0"/>
                <a:ea typeface="+mn-ea"/>
                <a:cs typeface="+mn-cs"/>
              </a:rPr>
              <a:t>and an opportunity to debrief </a:t>
            </a:r>
          </a:p>
        </p:txBody>
      </p:sp>
    </p:spTree>
    <p:extLst>
      <p:ext uri="{BB962C8B-B14F-4D97-AF65-F5344CB8AC3E}">
        <p14:creationId xmlns:p14="http://schemas.microsoft.com/office/powerpoint/2010/main" val="33419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00">
              <a:srgbClr val="006699"/>
            </a:gs>
            <a:gs pos="20000">
              <a:schemeClr val="accent1">
                <a:lumMod val="45000"/>
                <a:lumOff val="55000"/>
              </a:schemeClr>
            </a:gs>
            <a:gs pos="9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819400" y="403984"/>
            <a:ext cx="13693304" cy="12847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1A5B79"/>
                </a:solidFill>
                <a:effectLst/>
                <a:uLnTx/>
                <a:uFillTx/>
                <a:latin typeface="Ubuntu Bold"/>
                <a:ea typeface="+mn-ea"/>
                <a:cs typeface="+mn-cs"/>
              </a:rPr>
              <a:t> 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14350" y="1667977"/>
            <a:ext cx="17259300" cy="101874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028700" marR="0" lvl="1" indent="-5715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A5B79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Early recognition &amp; awareness </a:t>
            </a:r>
          </a:p>
          <a:p>
            <a:pPr marL="1028700" marR="0" lvl="1" indent="-5715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A5B79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Use BIFF </a:t>
            </a:r>
          </a:p>
          <a:p>
            <a:pPr marL="1028700" marR="0" lvl="1" indent="-5715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A5B79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Stay focused, assertive and state boundaries</a:t>
            </a:r>
          </a:p>
          <a:p>
            <a:pPr marL="1028700" marR="0" lvl="1" indent="-5715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A5B79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May need to consider restrictions</a:t>
            </a:r>
          </a:p>
          <a:p>
            <a:pPr marL="1028700" marR="0" lvl="1" indent="-5715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A5B79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Unacceptable actions policy </a:t>
            </a:r>
          </a:p>
          <a:p>
            <a:pPr marL="1028700" marR="0" lvl="1" indent="-5715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A5B79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Take threats seriously </a:t>
            </a:r>
          </a:p>
          <a:p>
            <a:pPr marL="1028700" marR="0" lvl="1" indent="-5715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A5B79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Structured support and debriefs  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1A5B79"/>
              </a:solidFill>
              <a:effectLst/>
              <a:uLnTx/>
              <a:uFillTx/>
              <a:latin typeface="Ubuntu" panose="020B0504030602030204" pitchFamily="34" charset="0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1A5B79"/>
              </a:solidFill>
              <a:effectLst/>
              <a:uLnTx/>
              <a:uFillTx/>
              <a:latin typeface="Ubuntu" panose="020B0504030602030204" pitchFamily="34" charset="0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1A5B79"/>
              </a:solidFill>
              <a:effectLst/>
              <a:uLnTx/>
              <a:uFillTx/>
              <a:latin typeface="Ubuntu" panose="020B0504030602030204" pitchFamily="34" charset="0"/>
              <a:ea typeface="+mn-ea"/>
              <a:cs typeface="+mn-cs"/>
            </a:endParaRPr>
          </a:p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E68A1C-E869-40FB-9E84-189BE9DCE876}"/>
              </a:ext>
            </a:extLst>
          </p:cNvPr>
          <p:cNvSpPr txBox="1"/>
          <p:nvPr/>
        </p:nvSpPr>
        <p:spPr>
          <a:xfrm>
            <a:off x="4334889" y="669632"/>
            <a:ext cx="1066232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1A5B79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Manage – Tips  </a:t>
            </a:r>
          </a:p>
        </p:txBody>
      </p:sp>
    </p:spTree>
    <p:extLst>
      <p:ext uri="{BB962C8B-B14F-4D97-AF65-F5344CB8AC3E}">
        <p14:creationId xmlns:p14="http://schemas.microsoft.com/office/powerpoint/2010/main" val="3222925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2D3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130396"/>
            <a:ext cx="16230600" cy="7456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42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00" b="0" i="0" u="none" strike="noStrike" kern="1200" cap="none" spc="0" normalizeH="0" baseline="0" noProof="0">
                <a:ln>
                  <a:noFill/>
                </a:ln>
                <a:solidFill>
                  <a:srgbClr val="1A5B79"/>
                </a:solidFill>
                <a:effectLst/>
                <a:uLnTx/>
                <a:uFillTx/>
                <a:latin typeface="Ubuntu Bold"/>
                <a:ea typeface="+mn-ea"/>
                <a:cs typeface="+mn-cs"/>
              </a:rPr>
              <a:t>B Brief – </a:t>
            </a:r>
            <a:r>
              <a:rPr kumimoji="0" lang="en-US" sz="5300" b="0" i="0" u="none" strike="noStrike" kern="1200" cap="none" spc="0" normalizeH="0" baseline="0" noProof="0">
                <a:ln>
                  <a:noFill/>
                </a:ln>
                <a:solidFill>
                  <a:srgbClr val="1A5B79"/>
                </a:solidFill>
                <a:effectLst/>
                <a:uLnTx/>
                <a:uFillTx/>
                <a:latin typeface="Ubuntu"/>
                <a:ea typeface="+mn-ea"/>
                <a:cs typeface="+mn-cs"/>
              </a:rPr>
              <a:t>Keep it short and simple: Avoid more triggering and blaming</a:t>
            </a:r>
          </a:p>
          <a:p>
            <a:pPr marL="0" marR="0" lvl="0" indent="0" algn="l" defTabSz="914400" rtl="0" eaLnBrk="1" fontAlgn="auto" latinLnBrk="0" hangingPunct="1">
              <a:lnSpc>
                <a:spcPts val="742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00" b="0" i="0" u="none" strike="noStrike" kern="1200" cap="none" spc="0" normalizeH="0" baseline="0" noProof="0">
                <a:ln>
                  <a:noFill/>
                </a:ln>
                <a:solidFill>
                  <a:srgbClr val="1A5B79"/>
                </a:solidFill>
                <a:effectLst/>
                <a:uLnTx/>
                <a:uFillTx/>
                <a:latin typeface="Ubuntu Bold"/>
                <a:ea typeface="+mn-ea"/>
                <a:cs typeface="+mn-cs"/>
              </a:rPr>
              <a:t>I Informative – </a:t>
            </a:r>
            <a:r>
              <a:rPr kumimoji="0" lang="en-US" sz="5300" b="0" i="0" u="none" strike="noStrike" kern="1200" cap="none" spc="0" normalizeH="0" baseline="0" noProof="0">
                <a:ln>
                  <a:noFill/>
                </a:ln>
                <a:solidFill>
                  <a:srgbClr val="1A5B79"/>
                </a:solidFill>
                <a:effectLst/>
                <a:uLnTx/>
                <a:uFillTx/>
                <a:latin typeface="Ubuntu"/>
                <a:ea typeface="+mn-ea"/>
                <a:cs typeface="+mn-cs"/>
              </a:rPr>
              <a:t>A sentence or two of objective fact</a:t>
            </a:r>
            <a:r>
              <a:rPr kumimoji="0" lang="en-US" sz="5300" b="0" i="0" u="none" strike="noStrike" kern="1200" cap="none" spc="0" normalizeH="0" baseline="0" noProof="0">
                <a:ln>
                  <a:noFill/>
                </a:ln>
                <a:solidFill>
                  <a:srgbClr val="1A5B79"/>
                </a:solidFill>
                <a:effectLst/>
                <a:uLnTx/>
                <a:uFillTx/>
                <a:latin typeface="Ubuntu Bold"/>
                <a:ea typeface="+mn-ea"/>
                <a:cs typeface="+mn-cs"/>
              </a:rPr>
              <a:t>s</a:t>
            </a:r>
            <a:r>
              <a:rPr kumimoji="0" lang="en-US" sz="5300" b="0" i="0" u="none" strike="noStrike" kern="1200" cap="none" spc="0" normalizeH="0" baseline="0" noProof="0">
                <a:ln>
                  <a:noFill/>
                </a:ln>
                <a:solidFill>
                  <a:srgbClr val="1A5B79"/>
                </a:solidFill>
                <a:effectLst/>
                <a:uLnTx/>
                <a:uFillTx/>
                <a:latin typeface="Ubuntu"/>
                <a:ea typeface="+mn-ea"/>
                <a:cs typeface="+mn-cs"/>
              </a:rPr>
              <a:t>: Don’t include any opinions or defend your position </a:t>
            </a:r>
          </a:p>
          <a:p>
            <a:pPr marL="0" marR="0" lvl="0" indent="0" algn="l" defTabSz="914400" rtl="0" eaLnBrk="1" fontAlgn="auto" latinLnBrk="0" hangingPunct="1">
              <a:lnSpc>
                <a:spcPts val="742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00" b="0" i="0" u="none" strike="noStrike" kern="1200" cap="none" spc="0" normalizeH="0" baseline="0" noProof="0">
                <a:ln>
                  <a:noFill/>
                </a:ln>
                <a:solidFill>
                  <a:srgbClr val="1A5B79"/>
                </a:solidFill>
                <a:effectLst/>
                <a:uLnTx/>
                <a:uFillTx/>
                <a:latin typeface="Ubuntu Bold"/>
                <a:ea typeface="+mn-ea"/>
                <a:cs typeface="+mn-cs"/>
              </a:rPr>
              <a:t>F Friendly – </a:t>
            </a:r>
            <a:r>
              <a:rPr kumimoji="0" lang="en-US" sz="5300" b="0" i="0" u="none" strike="noStrike" kern="1200" cap="none" spc="0" normalizeH="0" baseline="0" noProof="0">
                <a:ln>
                  <a:noFill/>
                </a:ln>
                <a:solidFill>
                  <a:srgbClr val="1A5B79"/>
                </a:solidFill>
                <a:effectLst/>
                <a:uLnTx/>
                <a:uFillTx/>
                <a:latin typeface="Ubuntu"/>
                <a:ea typeface="+mn-ea"/>
                <a:cs typeface="+mn-cs"/>
              </a:rPr>
              <a:t>Be polite: Start and end with thanks for email or feedback. </a:t>
            </a:r>
          </a:p>
          <a:p>
            <a:pPr marL="0" marR="0" lvl="0" indent="0" algn="l" defTabSz="914400" rtl="0" eaLnBrk="1" fontAlgn="auto" latinLnBrk="0" hangingPunct="1">
              <a:lnSpc>
                <a:spcPts val="742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00" b="0" i="0" u="none" strike="noStrike" kern="1200" cap="none" spc="0" normalizeH="0" baseline="0" noProof="0">
                <a:ln>
                  <a:noFill/>
                </a:ln>
                <a:solidFill>
                  <a:srgbClr val="1A5B79"/>
                </a:solidFill>
                <a:effectLst/>
                <a:uLnTx/>
                <a:uFillTx/>
                <a:latin typeface="Ubuntu Bold"/>
                <a:ea typeface="+mn-ea"/>
                <a:cs typeface="+mn-cs"/>
              </a:rPr>
              <a:t>F Firm – </a:t>
            </a:r>
            <a:r>
              <a:rPr kumimoji="0" lang="en-US" sz="5300" b="0" i="0" u="none" strike="noStrike" kern="1200" cap="none" spc="0" normalizeH="0" baseline="0" noProof="0">
                <a:ln>
                  <a:noFill/>
                </a:ln>
                <a:solidFill>
                  <a:srgbClr val="1A5B79"/>
                </a:solidFill>
                <a:effectLst/>
                <a:uLnTx/>
                <a:uFillTx/>
                <a:latin typeface="Ubuntu"/>
                <a:ea typeface="+mn-ea"/>
                <a:cs typeface="+mn-cs"/>
              </a:rPr>
              <a:t>Aim to disengage from the dialogue: Give clear choices and specific deadlines for any actions.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651666" y="239713"/>
            <a:ext cx="16984668" cy="1397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>
                <a:ln>
                  <a:noFill/>
                </a:ln>
                <a:solidFill>
                  <a:srgbClr val="1A5B79"/>
                </a:solidFill>
                <a:effectLst/>
                <a:uLnTx/>
                <a:uFillTx/>
                <a:latin typeface="Ubuntu Bold"/>
                <a:ea typeface="+mn-ea"/>
                <a:cs typeface="+mn-cs"/>
              </a:rPr>
              <a:t>Tools for Practice - BIFF Response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383</Words>
  <Application>Microsoft Office PowerPoint</Application>
  <PresentationFormat>Custom</PresentationFormat>
  <Paragraphs>85</Paragraphs>
  <Slides>15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Clear Sans</vt:lpstr>
      <vt:lpstr>Tenor Sans</vt:lpstr>
      <vt:lpstr>Ubuntu</vt:lpstr>
      <vt:lpstr>Arial</vt:lpstr>
      <vt:lpstr>Wingdings</vt:lpstr>
      <vt:lpstr>Ubuntu 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Identity &amp; Values - A C-IQ Perspective</dc:title>
  <dc:creator>Jillian</dc:creator>
  <dc:description>Presentation - Attention: A Neuroscience Perspective</dc:description>
  <cp:lastModifiedBy>Jillian Simpson</cp:lastModifiedBy>
  <cp:revision>3</cp:revision>
  <dcterms:created xsi:type="dcterms:W3CDTF">2006-08-16T00:00:00Z</dcterms:created>
  <dcterms:modified xsi:type="dcterms:W3CDTF">2026-05-21T10:05:41Z</dcterms:modified>
  <dc:identifier>DAHEHhAQxmY</dc:identifier>
</cp:coreProperties>
</file>