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Clear Sans" panose="020B0604020202020204" charset="0"/>
      <p:regular r:id="rId17"/>
    </p:embeddedFont>
    <p:embeddedFont>
      <p:font typeface="Clear Sans Bold" panose="020B0604020202020204" charset="0"/>
      <p:regular r:id="rId18"/>
    </p:embeddedFont>
    <p:embeddedFont>
      <p:font typeface="Tenor Sans" panose="020B0604020202020204" charset="0"/>
      <p:regular r:id="rId19"/>
    </p:embeddedFont>
    <p:embeddedFont>
      <p:font typeface="Ubuntu" panose="020B050403060203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2894262"/>
            <a:ext cx="10951060" cy="5173290"/>
            <a:chOff x="0" y="0"/>
            <a:chExt cx="14601413" cy="6897720"/>
          </a:xfrm>
        </p:grpSpPr>
        <p:sp>
          <p:nvSpPr>
            <p:cNvPr id="3" name="TextBox 3"/>
            <p:cNvSpPr txBox="1"/>
            <p:nvPr/>
          </p:nvSpPr>
          <p:spPr>
            <a:xfrm>
              <a:off x="0" y="190500"/>
              <a:ext cx="14601413" cy="5499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0500"/>
                </a:lnSpc>
              </a:pPr>
              <a:r>
                <a:rPr lang="en-US" sz="10500" spc="-210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Identity &amp; Values: </a:t>
              </a:r>
            </a:p>
            <a:p>
              <a:pPr marL="0" lvl="0" indent="0" algn="l">
                <a:lnSpc>
                  <a:spcPts val="10500"/>
                </a:lnSpc>
              </a:pPr>
              <a:r>
                <a:rPr lang="en-US" sz="10500" spc="-210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A C-IQ Perspective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199644"/>
              <a:ext cx="13017500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Dorothy and Pippa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47381" cy="1593725"/>
            </a:xfrm>
            <a:custGeom>
              <a:avLst/>
              <a:gdLst/>
              <a:ahLst/>
              <a:cxnLst/>
              <a:rect l="l" t="t" r="r" b="b"/>
              <a:pathLst>
                <a:path w="947381" h="1593725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t="-58" b="-5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8774635" y="7396104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5" y="0"/>
                </a:lnTo>
                <a:lnTo>
                  <a:pt x="62748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5714" y="385633"/>
            <a:ext cx="17822286" cy="9506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spc="-13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And why are identity &amp; Values Inseperable?</a:t>
            </a:r>
          </a:p>
          <a:p>
            <a:pPr algn="l">
              <a:lnSpc>
                <a:spcPts val="6120"/>
              </a:lnSpc>
            </a:pPr>
            <a:endParaRPr lang="en-US" sz="6600" spc="-132">
              <a:solidFill>
                <a:srgbClr val="FDFEFE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Values are the expression of identity</a:t>
            </a: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When a value is challenged, it feels like we are being challenged, not just an idea.</a:t>
            </a: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Our brain tags core values as part of the “self,” &amp; can trigger strong emotional reactions </a:t>
            </a: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Shared values = safety and trust - conflicting values = threat responses</a:t>
            </a: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Aligning actions with values strengthens identity; misalignment creates internal tension and stress</a:t>
            </a:r>
          </a:p>
          <a:p>
            <a:pPr marL="0" lvl="0" indent="0" algn="l">
              <a:lnSpc>
                <a:spcPts val="6120"/>
              </a:lnSpc>
            </a:pPr>
            <a:endParaRPr lang="en-US" sz="5100" spc="-102">
              <a:solidFill>
                <a:srgbClr val="FDFEFE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2857" y="380864"/>
            <a:ext cx="17822286" cy="7191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spc="-13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Why this matters in C-IQ?</a:t>
            </a:r>
          </a:p>
          <a:p>
            <a:pPr algn="l">
              <a:lnSpc>
                <a:spcPts val="6120"/>
              </a:lnSpc>
            </a:pPr>
            <a:endParaRPr lang="en-US" sz="6600" spc="-132">
              <a:solidFill>
                <a:srgbClr val="FDFEFE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When identity feels safe, the brain opens up to curiosity, collaboration, and connection.</a:t>
            </a: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When identity feels threatened, the brain shifts into protection mode, limiting listening and creativity.</a:t>
            </a: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Effective conversations affirm identity before exploring differences in values.</a:t>
            </a:r>
          </a:p>
          <a:p>
            <a:pPr marL="0" lvl="0" indent="0" algn="l">
              <a:lnSpc>
                <a:spcPts val="6120"/>
              </a:lnSpc>
            </a:pPr>
            <a:endParaRPr lang="en-US" sz="5100" spc="-102">
              <a:solidFill>
                <a:srgbClr val="FDFEFE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50568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0" y="6176010"/>
            <a:ext cx="18288000" cy="10279380"/>
          </a:xfrm>
          <a:custGeom>
            <a:avLst/>
            <a:gdLst/>
            <a:ahLst/>
            <a:cxnLst/>
            <a:rect l="l" t="t" r="r" b="b"/>
            <a:pathLst>
              <a:path w="18288000" h="10279380">
                <a:moveTo>
                  <a:pt x="0" y="0"/>
                </a:moveTo>
                <a:lnTo>
                  <a:pt x="18288000" y="0"/>
                </a:lnTo>
                <a:lnTo>
                  <a:pt x="18288000" y="10279380"/>
                </a:lnTo>
                <a:lnTo>
                  <a:pt x="0" y="102793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28700" y="714560"/>
            <a:ext cx="16230600" cy="5105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5600" spc="-112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The Amygdala Hijack: When a conversation partner challenges a core value (e.g., "I think your career path is useless"), the amygdala may trigger a fight-or-flight response. This shuts down the prefrontal cortex, making rational, empathetic communication nearly impossible.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37432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59" b="-92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666750" y="1562086"/>
            <a:ext cx="10100899" cy="7601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Discussion Prompts</a:t>
            </a:r>
          </a:p>
          <a:p>
            <a:pPr marL="0" lvl="0" indent="0" algn="l">
              <a:lnSpc>
                <a:spcPts val="8399"/>
              </a:lnSpc>
            </a:pPr>
            <a:endParaRPr lang="en-US" sz="6999" spc="-139">
              <a:solidFill>
                <a:srgbClr val="FFFFFF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marL="0" lvl="0" indent="0" algn="l">
              <a:lnSpc>
                <a:spcPts val="5400"/>
              </a:lnSpc>
            </a:pPr>
            <a:r>
              <a:rPr lang="en-US" sz="4500" spc="-90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Think of a time your conversation was impacted negatively? What value or part of your identity was being challenged? </a:t>
            </a:r>
          </a:p>
          <a:p>
            <a:pPr marL="0" lvl="0" indent="0" algn="l">
              <a:lnSpc>
                <a:spcPts val="5400"/>
              </a:lnSpc>
            </a:pPr>
            <a:endParaRPr lang="en-US" sz="4500" spc="-90">
              <a:solidFill>
                <a:srgbClr val="FFFFFF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marL="0" lvl="0" indent="0" algn="l">
              <a:lnSpc>
                <a:spcPts val="5400"/>
              </a:lnSpc>
            </a:pPr>
            <a:r>
              <a:rPr lang="en-US" sz="4500" spc="-90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Which of these core values are non-negiotiable? How does it connect with who you want to be?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926989">
            <a:off x="-25871736" y="-9412509"/>
            <a:ext cx="27274407" cy="25058977"/>
          </a:xfrm>
          <a:custGeom>
            <a:avLst/>
            <a:gdLst/>
            <a:ahLst/>
            <a:cxnLst/>
            <a:rect l="l" t="t" r="r" b="b"/>
            <a:pathLst>
              <a:path w="27274407" h="25058977">
                <a:moveTo>
                  <a:pt x="0" y="0"/>
                </a:moveTo>
                <a:lnTo>
                  <a:pt x="27274407" y="0"/>
                </a:lnTo>
                <a:lnTo>
                  <a:pt x="27274407" y="25058977"/>
                </a:lnTo>
                <a:lnTo>
                  <a:pt x="0" y="25058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2444551" y="1907304"/>
            <a:ext cx="12754819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599"/>
              </a:lnSpc>
            </a:pPr>
            <a:r>
              <a:rPr lang="en-US" sz="7999" spc="-159">
                <a:solidFill>
                  <a:srgbClr val="FEFFFE"/>
                </a:solidFill>
                <a:latin typeface="Clear Sans"/>
                <a:ea typeface="Clear Sans"/>
                <a:cs typeface="Clear Sans"/>
                <a:sym typeface="Clear Sans"/>
              </a:rPr>
              <a:t>Key Takeaways - Check out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50568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-1633753" y="0"/>
            <a:ext cx="20303894" cy="12813866"/>
          </a:xfrm>
          <a:custGeom>
            <a:avLst/>
            <a:gdLst/>
            <a:ahLst/>
            <a:cxnLst/>
            <a:rect l="l" t="t" r="r" b="b"/>
            <a:pathLst>
              <a:path w="20303894" h="12813866">
                <a:moveTo>
                  <a:pt x="0" y="0"/>
                </a:moveTo>
                <a:lnTo>
                  <a:pt x="20303894" y="0"/>
                </a:lnTo>
                <a:lnTo>
                  <a:pt x="20303894" y="12813866"/>
                </a:lnTo>
                <a:lnTo>
                  <a:pt x="0" y="12813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561" r="-26266" b="-24736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50568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9661137" y="0"/>
            <a:ext cx="10375366" cy="10757121"/>
          </a:xfrm>
          <a:custGeom>
            <a:avLst/>
            <a:gdLst/>
            <a:ahLst/>
            <a:cxnLst/>
            <a:rect l="l" t="t" r="r" b="b"/>
            <a:pathLst>
              <a:path w="10375366" h="10757121">
                <a:moveTo>
                  <a:pt x="0" y="0"/>
                </a:moveTo>
                <a:lnTo>
                  <a:pt x="10375367" y="0"/>
                </a:lnTo>
                <a:lnTo>
                  <a:pt x="10375367" y="10757121"/>
                </a:lnTo>
                <a:lnTo>
                  <a:pt x="0" y="107571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181" r="-17462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649572" y="498867"/>
            <a:ext cx="9011566" cy="6449730"/>
            <a:chOff x="0" y="0"/>
            <a:chExt cx="12015421" cy="8599640"/>
          </a:xfrm>
        </p:grpSpPr>
        <p:sp>
          <p:nvSpPr>
            <p:cNvPr id="5" name="TextBox 5"/>
            <p:cNvSpPr txBox="1"/>
            <p:nvPr/>
          </p:nvSpPr>
          <p:spPr>
            <a:xfrm>
              <a:off x="0" y="0"/>
              <a:ext cx="12015421" cy="14097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What Is Identity?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298805"/>
              <a:ext cx="12015421" cy="53008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79"/>
                </a:lnSpc>
              </a:pPr>
              <a:r>
                <a:rPr lang="en-US" sz="36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</a:t>
              </a:r>
              <a:r>
                <a:rPr lang="en-US" sz="36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The Neuro-Architecture of Self</a:t>
              </a:r>
            </a:p>
            <a:p>
              <a:pPr algn="l">
                <a:lnSpc>
                  <a:spcPts val="5371"/>
                </a:lnSpc>
              </a:pPr>
              <a:r>
                <a:rPr lang="en-US" sz="33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Identity isn't just a concept; it’s physically mapped in the brain. Understanding this helps explain why we react so strongly when our values are challenged</a:t>
              </a:r>
            </a:p>
            <a:p>
              <a:pPr marL="0" lvl="0" indent="0" algn="l">
                <a:lnSpc>
                  <a:spcPts val="5179"/>
                </a:lnSpc>
                <a:spcBef>
                  <a:spcPct val="0"/>
                </a:spcBef>
              </a:pPr>
              <a:endParaRPr lang="en-US" sz="3399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4817446"/>
          </a:xfrm>
          <a:custGeom>
            <a:avLst/>
            <a:gdLst/>
            <a:ahLst/>
            <a:cxnLst/>
            <a:rect l="l" t="t" r="r" b="b"/>
            <a:pathLst>
              <a:path w="18288000" h="4817446">
                <a:moveTo>
                  <a:pt x="0" y="0"/>
                </a:moveTo>
                <a:lnTo>
                  <a:pt x="18288000" y="0"/>
                </a:lnTo>
                <a:lnTo>
                  <a:pt x="18288000" y="4817446"/>
                </a:lnTo>
                <a:lnTo>
                  <a:pt x="0" y="48174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4027" b="-12889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28700" y="5372506"/>
            <a:ext cx="17150267" cy="4143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6999" spc="-139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The Default Mode Network (DMN): </a:t>
            </a:r>
          </a:p>
          <a:p>
            <a:pPr marL="0" lvl="0" indent="0" algn="l">
              <a:lnSpc>
                <a:spcPts val="6120"/>
              </a:lnSpc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This system is highly active during self-reflection and internal thought. When we discuss our "identity," the DMN is the engine room, linking our past experiences to our future goals.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50568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0" y="6176010"/>
            <a:ext cx="18288000" cy="10279380"/>
          </a:xfrm>
          <a:custGeom>
            <a:avLst/>
            <a:gdLst/>
            <a:ahLst/>
            <a:cxnLst/>
            <a:rect l="l" t="t" r="r" b="b"/>
            <a:pathLst>
              <a:path w="18288000" h="10279380">
                <a:moveTo>
                  <a:pt x="0" y="0"/>
                </a:moveTo>
                <a:lnTo>
                  <a:pt x="18288000" y="0"/>
                </a:lnTo>
                <a:lnTo>
                  <a:pt x="18288000" y="10279380"/>
                </a:lnTo>
                <a:lnTo>
                  <a:pt x="0" y="102793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28700" y="714560"/>
            <a:ext cx="16230600" cy="501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spc="-132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The Prefrontal Cortex: </a:t>
            </a:r>
          </a:p>
          <a:p>
            <a:pPr marL="0" lvl="0" indent="0" algn="l">
              <a:lnSpc>
                <a:spcPts val="7920"/>
              </a:lnSpc>
            </a:pPr>
            <a:r>
              <a:rPr lang="en-US" sz="6600" spc="-132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This specific region acts as the "CEO of the Self." It processes information related to our personal values and helps us distinguish "me" from "not me."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50568" y="7200900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0" y="6176010"/>
            <a:ext cx="18288000" cy="10279380"/>
          </a:xfrm>
          <a:custGeom>
            <a:avLst/>
            <a:gdLst/>
            <a:ahLst/>
            <a:cxnLst/>
            <a:rect l="l" t="t" r="r" b="b"/>
            <a:pathLst>
              <a:path w="18288000" h="10279380">
                <a:moveTo>
                  <a:pt x="0" y="0"/>
                </a:moveTo>
                <a:lnTo>
                  <a:pt x="18288000" y="0"/>
                </a:lnTo>
                <a:lnTo>
                  <a:pt x="18288000" y="10279380"/>
                </a:lnTo>
                <a:lnTo>
                  <a:pt x="0" y="102793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28700" y="714560"/>
            <a:ext cx="16230600" cy="5105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5600" spc="-112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Value-Tagged Memories: Our hippocampus doesn't just store facts; it stores "affective" memories. Conversations often trigger these tags, causing us to respond based on the emotional weight of a value rather than the logic of the current statement.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28700"/>
            <a:ext cx="17150267" cy="8001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6999" spc="-139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What Is Identity?</a:t>
            </a:r>
          </a:p>
          <a:p>
            <a:pPr algn="l">
              <a:lnSpc>
                <a:spcPts val="6120"/>
              </a:lnSpc>
            </a:pPr>
            <a:endParaRPr lang="en-US" sz="6999" spc="-139">
              <a:solidFill>
                <a:srgbClr val="FDFEFE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Identity is the internal story we hold about who we are, shaped by our experiences, beliefs, and sense of purpose.</a:t>
            </a: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It acts as our internal compass, guiding how we interpret situations and make decisions.</a:t>
            </a: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When identity feels affirmed, we feel grounded; when it feels threatened, we become defensive.</a:t>
            </a:r>
          </a:p>
          <a:p>
            <a:pPr marL="0" lvl="0" indent="0" algn="l">
              <a:lnSpc>
                <a:spcPts val="6120"/>
              </a:lnSpc>
            </a:pPr>
            <a:endParaRPr lang="en-US" sz="5100" spc="-102">
              <a:solidFill>
                <a:srgbClr val="FDFEFE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1148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0" y="838200"/>
            <a:ext cx="17903989" cy="1463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59"/>
              </a:lnSpc>
              <a:spcBef>
                <a:spcPct val="0"/>
              </a:spcBef>
            </a:pPr>
            <a:r>
              <a:rPr lang="en-US" sz="8399">
                <a:solidFill>
                  <a:srgbClr val="FDFEFE"/>
                </a:solidFill>
                <a:latin typeface="Ubuntu"/>
                <a:ea typeface="Ubuntu"/>
                <a:cs typeface="Ubuntu"/>
                <a:sym typeface="Ubuntu"/>
              </a:rPr>
              <a:t>What are your core Values?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9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28700"/>
            <a:ext cx="17150267" cy="8001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6999" spc="-139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How are our Values linked?</a:t>
            </a:r>
          </a:p>
          <a:p>
            <a:pPr algn="l">
              <a:lnSpc>
                <a:spcPts val="6120"/>
              </a:lnSpc>
            </a:pPr>
            <a:endParaRPr lang="en-US" sz="6999" spc="-139">
              <a:solidFill>
                <a:srgbClr val="FDFEFE"/>
              </a:solidFill>
              <a:latin typeface="Tenor Sans"/>
              <a:ea typeface="Tenor Sans"/>
              <a:cs typeface="Tenor Sans"/>
              <a:sym typeface="Tenor Sans"/>
            </a:endParaRP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Values are the principles we use to decide what matters, what feels right, and how we want to behave.</a:t>
            </a: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They are the “non‑negotiables” that shape our priorities and emotional responses.</a:t>
            </a:r>
          </a:p>
          <a:p>
            <a:pPr marL="1101100" lvl="1" indent="-550550" algn="l">
              <a:lnSpc>
                <a:spcPts val="6120"/>
              </a:lnSpc>
              <a:buFont typeface="Arial"/>
              <a:buChar char="•"/>
            </a:pPr>
            <a:r>
              <a:rPr lang="en-US" sz="5100" spc="-102">
                <a:solidFill>
                  <a:srgbClr val="FDFEFE"/>
                </a:solidFill>
                <a:latin typeface="Tenor Sans"/>
                <a:ea typeface="Tenor Sans"/>
                <a:cs typeface="Tenor Sans"/>
                <a:sym typeface="Tenor Sans"/>
              </a:rPr>
              <a:t>Values operate both consciously (what we say we care about) and unconsciously (what our behaviour reveals).</a:t>
            </a:r>
          </a:p>
          <a:p>
            <a:pPr marL="0" lvl="0" indent="0" algn="l">
              <a:lnSpc>
                <a:spcPts val="6120"/>
              </a:lnSpc>
            </a:pPr>
            <a:endParaRPr lang="en-US" sz="5100" spc="-102">
              <a:solidFill>
                <a:srgbClr val="FDFEFE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</Words>
  <Application>Microsoft Office PowerPoint</Application>
  <PresentationFormat>Custom</PresentationFormat>
  <Paragraphs>41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Clear Sans</vt:lpstr>
      <vt:lpstr>Arial</vt:lpstr>
      <vt:lpstr>Clear Sans Bold</vt:lpstr>
      <vt:lpstr>Tenor Sans</vt:lpstr>
      <vt:lpstr>Calibri</vt:lpstr>
      <vt:lpstr>Ubuntu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Identity &amp; Values - A C-IQ Perspective</dc:title>
  <dc:creator>Jillian</dc:creator>
  <dc:description>Presentation - Attention: A Neuroscience Perspective</dc:description>
  <cp:lastModifiedBy>Jillian Simpson</cp:lastModifiedBy>
  <cp:revision>1</cp:revision>
  <dcterms:created xsi:type="dcterms:W3CDTF">2006-08-16T00:00:00Z</dcterms:created>
  <dcterms:modified xsi:type="dcterms:W3CDTF">2026-05-27T09:57:59Z</dcterms:modified>
  <dc:identifier>DAHEHhAQxmY</dc:identifier>
</cp:coreProperties>
</file>